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"/>
  </p:notesMasterIdLst>
  <p:sldIdLst>
    <p:sldId id="293" r:id="rId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50" autoAdjust="0"/>
  </p:normalViewPr>
  <p:slideViewPr>
    <p:cSldViewPr>
      <p:cViewPr>
        <p:scale>
          <a:sx n="77" d="100"/>
          <a:sy n="77" d="100"/>
        </p:scale>
        <p:origin x="-1589" y="-14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0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0BDCD-6D99-4194-8D6D-7387BAB98910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C25E1-9E88-4F1F-98F5-F84EAC16C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309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24745"/>
            <a:ext cx="7772400" cy="504055"/>
          </a:xfrm>
        </p:spPr>
        <p:txBody>
          <a:bodyPr/>
          <a:lstStyle>
            <a:lvl1pPr>
              <a:defRPr sz="16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776864" cy="3865984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9F848-CEF6-4D0F-8044-04CE2D9811CA}" type="datetimeFigureOut">
              <a:rPr lang="ru-RU" smtClean="0">
                <a:solidFill>
                  <a:prstClr val="black"/>
                </a:solidFill>
              </a:rPr>
              <a:pPr/>
              <a:t>24.02.2015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FA16-240F-4E2A-9807-0E2BF50565BB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135110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>
                <a:latin typeface="+mn-lt"/>
              </a:defRPr>
            </a:lvl1pPr>
            <a:lvl2pPr>
              <a:defRPr sz="14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9F848-CEF6-4D0F-8044-04CE2D9811CA}" type="datetimeFigureOut">
              <a:rPr lang="ru-RU" smtClean="0">
                <a:solidFill>
                  <a:prstClr val="black"/>
                </a:solidFill>
              </a:rPr>
              <a:pPr/>
              <a:t>24.02.2015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FA16-240F-4E2A-9807-0E2BF50565BB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590165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524000"/>
            <a:ext cx="3810000" cy="4191000"/>
          </a:xfrm>
        </p:spPr>
        <p:txBody>
          <a:bodyPr/>
          <a:lstStyle>
            <a:lvl1pPr marL="361950" indent="-361950">
              <a:buClr>
                <a:schemeClr val="accent4"/>
              </a:buClr>
              <a:buFont typeface="Wingdings" pitchFamily="2" charset="2"/>
              <a:buChar char="§"/>
              <a:defRPr sz="1600">
                <a:latin typeface="+mn-lt"/>
              </a:defRPr>
            </a:lvl1pPr>
            <a:lvl2pPr marL="1068388" indent="-4365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2pPr>
            <a:lvl3pPr marL="1643063" indent="-395288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3pPr>
            <a:lvl4pPr marL="2209800" indent="-387350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4pPr>
            <a:lvl5pPr marL="2787650" indent="-3984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0" y="1524000"/>
            <a:ext cx="3657600" cy="4191000"/>
          </a:xfrm>
        </p:spPr>
        <p:txBody>
          <a:bodyPr/>
          <a:lstStyle>
            <a:lvl1pPr marL="361950" indent="-361950">
              <a:buClr>
                <a:schemeClr val="accent4"/>
              </a:buClr>
              <a:buFont typeface="Wingdings" pitchFamily="2" charset="2"/>
              <a:buChar char="§"/>
              <a:defRPr sz="1600">
                <a:latin typeface="+mn-lt"/>
              </a:defRPr>
            </a:lvl1pPr>
            <a:lvl2pPr marL="1068388" indent="-4365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2pPr>
            <a:lvl3pPr marL="1643063" indent="-395288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3pPr>
            <a:lvl4pPr marL="2209800" indent="-387350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4pPr>
            <a:lvl5pPr marL="2787650" indent="-3984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9F848-CEF6-4D0F-8044-04CE2D9811CA}" type="datetimeFigureOut">
              <a:rPr lang="ru-RU" smtClean="0">
                <a:solidFill>
                  <a:prstClr val="black"/>
                </a:solidFill>
              </a:rPr>
              <a:pPr/>
              <a:t>24.02.2015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FA16-240F-4E2A-9807-0E2BF50565BB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319997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79712" y="1524000"/>
            <a:ext cx="6630888" cy="4191000"/>
          </a:xfrm>
        </p:spPr>
        <p:txBody>
          <a:bodyPr/>
          <a:lstStyle>
            <a:lvl1pPr marL="361950" indent="-361950">
              <a:buClr>
                <a:schemeClr val="accent4"/>
              </a:buClr>
              <a:buFont typeface="Wingdings" pitchFamily="2" charset="2"/>
              <a:buChar char="§"/>
              <a:defRPr sz="1600">
                <a:latin typeface="+mn-lt"/>
              </a:defRPr>
            </a:lvl1pPr>
            <a:lvl2pPr marL="1068388" indent="-4365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2pPr>
            <a:lvl3pPr marL="1643063" indent="-395288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3pPr>
            <a:lvl4pPr marL="2209800" indent="-387350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4pPr>
            <a:lvl5pPr marL="2787650" indent="-3984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9F848-CEF6-4D0F-8044-04CE2D9811CA}" type="datetimeFigureOut">
              <a:rPr lang="ru-RU" smtClean="0">
                <a:solidFill>
                  <a:prstClr val="black"/>
                </a:solidFill>
              </a:rPr>
              <a:pPr/>
              <a:t>24.02.2015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FA16-240F-4E2A-9807-0E2BF50565BB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461842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9F848-CEF6-4D0F-8044-04CE2D9811CA}" type="datetimeFigureOut">
              <a:rPr lang="ru-RU" smtClean="0">
                <a:solidFill>
                  <a:prstClr val="black"/>
                </a:solidFill>
              </a:rPr>
              <a:pPr/>
              <a:t>24.02.2015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FA16-240F-4E2A-9807-0E2BF50565BB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65257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620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143000"/>
            <a:ext cx="79248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1408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Verdana" pitchFamily="34" charset="0"/>
              </a:defRPr>
            </a:lvl1pPr>
          </a:lstStyle>
          <a:p>
            <a:fld id="{BF79F848-CEF6-4D0F-8044-04CE2D9811CA}" type="datetimeFigureOut">
              <a:rPr lang="ru-RU" smtClean="0">
                <a:solidFill>
                  <a:prstClr val="black"/>
                </a:solidFill>
              </a:rPr>
              <a:pPr/>
              <a:t>24.02.2015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1408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1408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05550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E9F4FA16-240F-4E2A-9807-0E2BF50565BB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21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ransition spd="slow" advClick="0" advTm="15000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accent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K_Helios" pitchFamily="5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K_Helios" pitchFamily="5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K_Helios" pitchFamily="5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K_Helios" pitchFamily="50" charset="0"/>
        </a:defRPr>
      </a:lvl9pPr>
    </p:titleStyle>
    <p:bodyStyle>
      <a:lvl1pPr marL="361950" indent="-361950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Font typeface="Wingdings" pitchFamily="2" charset="2"/>
        <a:buChar char="§"/>
        <a:defRPr sz="1600">
          <a:solidFill>
            <a:schemeClr val="accent5"/>
          </a:solidFill>
          <a:latin typeface="+mn-lt"/>
          <a:ea typeface="+mn-ea"/>
          <a:cs typeface="+mn-cs"/>
        </a:defRPr>
      </a:lvl1pPr>
      <a:lvl2pPr marL="1068388" indent="-436563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–"/>
        <a:defRPr sz="2000">
          <a:solidFill>
            <a:schemeClr val="tx1"/>
          </a:solidFill>
          <a:latin typeface="Journal SansSerif" pitchFamily="34" charset="0"/>
        </a:defRPr>
      </a:lvl2pPr>
      <a:lvl3pPr marL="1643063" indent="-395288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3pPr>
      <a:lvl4pPr marL="2209800" indent="-387350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4pPr>
      <a:lvl5pPr marL="2787650" indent="-398463" algn="l" rtl="0" eaLnBrk="1" fontAlgn="base" hangingPunct="1">
        <a:spcBef>
          <a:spcPct val="25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5pPr>
      <a:lvl6pPr marL="3244850" indent="-398463" algn="l" rtl="0" eaLnBrk="1" fontAlgn="base" hangingPunct="1">
        <a:spcBef>
          <a:spcPct val="25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6pPr>
      <a:lvl7pPr marL="3702050" indent="-398463" algn="l" rtl="0" eaLnBrk="1" fontAlgn="base" hangingPunct="1">
        <a:spcBef>
          <a:spcPct val="25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7pPr>
      <a:lvl8pPr marL="4159250" indent="-398463" algn="l" rtl="0" eaLnBrk="1" fontAlgn="base" hangingPunct="1">
        <a:spcBef>
          <a:spcPct val="25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8pPr>
      <a:lvl9pPr marL="4616450" indent="-398463" algn="l" rtl="0" eaLnBrk="1" fontAlgn="base" hangingPunct="1">
        <a:spcBef>
          <a:spcPct val="25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72" y="188640"/>
            <a:ext cx="7620000" cy="432048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Порядок приема  заявления и регистрационного досье .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3059832" y="1412776"/>
            <a:ext cx="2088232" cy="792088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Заявление 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в ДККМФД  </a:t>
            </a:r>
          </a:p>
        </p:txBody>
      </p:sp>
      <p:sp>
        <p:nvSpPr>
          <p:cNvPr id="7" name="Стрелка вправо 6"/>
          <p:cNvSpPr/>
          <p:nvPr/>
        </p:nvSpPr>
        <p:spPr bwMode="auto">
          <a:xfrm>
            <a:off x="5148064" y="1675103"/>
            <a:ext cx="1440160" cy="288032"/>
          </a:xfrm>
          <a:prstGeom prst="rightArrow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eaVert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6588224" y="1340768"/>
            <a:ext cx="1863678" cy="792088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Заявление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поступает в НЦЭЛС</a:t>
            </a: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539552" y="1340768"/>
            <a:ext cx="1440160" cy="936104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ЗАЯВИТЕЛЬ </a:t>
            </a:r>
          </a:p>
        </p:txBody>
      </p:sp>
      <p:sp>
        <p:nvSpPr>
          <p:cNvPr id="13" name="Стрелка вправо 12"/>
          <p:cNvSpPr/>
          <p:nvPr/>
        </p:nvSpPr>
        <p:spPr bwMode="auto">
          <a:xfrm>
            <a:off x="1979712" y="1743678"/>
            <a:ext cx="1080120" cy="150882"/>
          </a:xfrm>
          <a:prstGeom prst="rightArrow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eaVert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Стрелка углом вверх 17"/>
          <p:cNvSpPr/>
          <p:nvPr/>
        </p:nvSpPr>
        <p:spPr bwMode="auto">
          <a:xfrm rot="5400000">
            <a:off x="655921" y="2592553"/>
            <a:ext cx="936103" cy="304748"/>
          </a:xfrm>
          <a:prstGeom prst="bentUpArrow">
            <a:avLst>
              <a:gd name="adj1" fmla="val 25001"/>
              <a:gd name="adj2" fmla="val 25000"/>
              <a:gd name="adj3" fmla="val 25000"/>
            </a:avLst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eaVert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 bwMode="auto">
          <a:xfrm>
            <a:off x="1276347" y="2744927"/>
            <a:ext cx="1783485" cy="97210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Заключение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договора с НЦЭЛС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 bwMode="auto">
          <a:xfrm>
            <a:off x="3923928" y="2852936"/>
            <a:ext cx="4248472" cy="1296144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Сдача регистрационного  </a:t>
            </a:r>
            <a:r>
              <a:rPr lang="ru-RU" sz="1400" b="1" dirty="0"/>
              <a:t>досье, </a:t>
            </a:r>
            <a:endParaRPr lang="ru-RU" sz="1400" b="1" dirty="0" smtClean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/>
              <a:t>о</a:t>
            </a:r>
            <a:r>
              <a:rPr lang="ru-RU" sz="1400" b="1" dirty="0" smtClean="0"/>
              <a:t>бразцов  ИМН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( принцип « одного окна»,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 по предварительной записи на сайте )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/>
              <a:t>,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Стрелка вниз 21"/>
          <p:cNvSpPr/>
          <p:nvPr/>
        </p:nvSpPr>
        <p:spPr bwMode="auto">
          <a:xfrm>
            <a:off x="7283974" y="2132856"/>
            <a:ext cx="236089" cy="720080"/>
          </a:xfrm>
          <a:prstGeom prst="downArrow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eaVert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Стрелка вправо 22"/>
          <p:cNvSpPr/>
          <p:nvPr/>
        </p:nvSpPr>
        <p:spPr bwMode="auto">
          <a:xfrm>
            <a:off x="3059832" y="3230979"/>
            <a:ext cx="864096" cy="126013"/>
          </a:xfrm>
          <a:prstGeom prst="rightArrow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eaVert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Стрелка вправо 23"/>
          <p:cNvSpPr/>
          <p:nvPr/>
        </p:nvSpPr>
        <p:spPr bwMode="auto">
          <a:xfrm rot="5400000">
            <a:off x="6643186" y="4257092"/>
            <a:ext cx="504056" cy="288032"/>
          </a:xfrm>
          <a:prstGeom prst="rightArrow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eaVert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 bwMode="auto">
          <a:xfrm>
            <a:off x="6048164" y="4667595"/>
            <a:ext cx="1656886" cy="899941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Направление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на оплату </a:t>
            </a:r>
            <a:endParaRPr kumimoji="0" lang="ru-RU" sz="14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6" name="Стрелка вниз 25"/>
          <p:cNvSpPr/>
          <p:nvPr/>
        </p:nvSpPr>
        <p:spPr bwMode="auto">
          <a:xfrm rot="5400000">
            <a:off x="5503757" y="4717006"/>
            <a:ext cx="188713" cy="900100"/>
          </a:xfrm>
          <a:prstGeom prst="downArrow">
            <a:avLst>
              <a:gd name="adj1" fmla="val 50000"/>
              <a:gd name="adj2" fmla="val 43136"/>
            </a:avLst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eaVert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 bwMode="auto">
          <a:xfrm>
            <a:off x="3642733" y="4667595"/>
            <a:ext cx="1512167" cy="943006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Счет на оплату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latin typeface="Arial" charset="0"/>
              </a:rPr>
              <a:t>( действителен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latin typeface="Arial" charset="0"/>
              </a:rPr>
              <a:t> 60 дней)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</p:txBody>
      </p:sp>
      <p:sp>
        <p:nvSpPr>
          <p:cNvPr id="30" name="Стрелка вниз 29"/>
          <p:cNvSpPr/>
          <p:nvPr/>
        </p:nvSpPr>
        <p:spPr bwMode="auto">
          <a:xfrm rot="5400000">
            <a:off x="3035063" y="4689777"/>
            <a:ext cx="272400" cy="942941"/>
          </a:xfrm>
          <a:prstGeom prst="downArrow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eaVert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 bwMode="auto">
          <a:xfrm>
            <a:off x="899592" y="4653136"/>
            <a:ext cx="1800200" cy="1152128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Начало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экспертных работ </a:t>
            </a:r>
          </a:p>
        </p:txBody>
      </p:sp>
      <p:sp>
        <p:nvSpPr>
          <p:cNvPr id="32" name="Стрелка вниз 31"/>
          <p:cNvSpPr/>
          <p:nvPr/>
        </p:nvSpPr>
        <p:spPr bwMode="auto">
          <a:xfrm>
            <a:off x="4103948" y="5610601"/>
            <a:ext cx="294868" cy="626711"/>
          </a:xfrm>
          <a:prstGeom prst="downArrow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eaVert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 bwMode="auto">
          <a:xfrm>
            <a:off x="2213386" y="6252778"/>
            <a:ext cx="3384727" cy="432048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Заявление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возвращается в ДККМФД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1" name="Соединительная линия уступом 40"/>
          <p:cNvCxnSpPr/>
          <p:nvPr/>
        </p:nvCxnSpPr>
        <p:spPr bwMode="auto">
          <a:xfrm rot="5400000">
            <a:off x="5401360" y="3697762"/>
            <a:ext cx="2967794" cy="2574287"/>
          </a:xfrm>
          <a:prstGeom prst="bentConnector3">
            <a:avLst>
              <a:gd name="adj1" fmla="val 81227"/>
            </a:avLst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26189" y="876500"/>
            <a:ext cx="7924800" cy="50292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7904485"/>
      </p:ext>
    </p:extLst>
  </p:cSld>
  <p:clrMapOvr>
    <a:masterClrMapping/>
  </p:clrMapOvr>
  <p:transition spd="slow" advClick="0" advTm="15000"/>
</p:sld>
</file>

<file path=ppt/theme/theme1.xml><?xml version="1.0" encoding="utf-8"?>
<a:theme xmlns:a="http://schemas.openxmlformats.org/drawingml/2006/main" name="1_Шаблон1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A3E7FF">
                <a:gamma/>
                <a:shade val="86275"/>
                <a:invGamma/>
              </a:srgbClr>
            </a:gs>
            <a:gs pos="100000">
              <a:srgbClr val="A3E7FF"/>
            </a:gs>
          </a:gsLst>
          <a:lin ang="0" scaled="1"/>
        </a:gradFill>
        <a:ln>
          <a:noFill/>
        </a:ln>
        <a:effectLst>
          <a:prstShdw prst="shdw17" dist="17961" dir="2700000">
            <a:srgbClr val="A3E7FF">
              <a:gamma/>
              <a:shade val="60000"/>
              <a:invGamma/>
            </a:srgbClr>
          </a:prst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eaVert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A3E7FF">
                <a:gamma/>
                <a:shade val="86275"/>
                <a:invGamma/>
              </a:srgbClr>
            </a:gs>
            <a:gs pos="100000">
              <a:srgbClr val="A3E7FF"/>
            </a:gs>
          </a:gsLst>
          <a:lin ang="0" scaled="1"/>
        </a:gradFill>
        <a:ln>
          <a:noFill/>
        </a:ln>
        <a:effectLst>
          <a:prstShdw prst="shdw17" dist="17961" dir="2700000">
            <a:srgbClr val="A3E7FF">
              <a:gamma/>
              <a:shade val="60000"/>
              <a:invGamma/>
            </a:srgbClr>
          </a:prst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eaVert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Шаблон1</Template>
  <TotalTime>3239</TotalTime>
  <Words>59</Words>
  <Application>Microsoft Office PowerPoint</Application>
  <PresentationFormat>Экран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1_Шаблон1</vt:lpstr>
      <vt:lpstr>Порядок приема  заявления и регистрационного досье . </vt:lpstr>
    </vt:vector>
  </TitlesOfParts>
  <Company>dari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yerzhan</dc:creator>
  <cp:lastModifiedBy>Абдиманова Бахыт Жексеновна</cp:lastModifiedBy>
  <cp:revision>168</cp:revision>
  <cp:lastPrinted>2013-04-16T13:56:16Z</cp:lastPrinted>
  <dcterms:created xsi:type="dcterms:W3CDTF">2012-07-31T04:53:59Z</dcterms:created>
  <dcterms:modified xsi:type="dcterms:W3CDTF">2015-02-24T09:17:54Z</dcterms:modified>
</cp:coreProperties>
</file>